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93" r:id="rId4"/>
    <p:sldId id="294" r:id="rId5"/>
    <p:sldId id="263" r:id="rId6"/>
    <p:sldId id="261" r:id="rId7"/>
    <p:sldId id="285" r:id="rId8"/>
    <p:sldId id="286" r:id="rId9"/>
    <p:sldId id="288" r:id="rId10"/>
    <p:sldId id="287" r:id="rId11"/>
    <p:sldId id="289" r:id="rId12"/>
    <p:sldId id="290" r:id="rId13"/>
    <p:sldId id="284" r:id="rId14"/>
    <p:sldId id="291" r:id="rId15"/>
    <p:sldId id="292" r:id="rId16"/>
    <p:sldId id="295" r:id="rId17"/>
    <p:sldId id="296" r:id="rId18"/>
    <p:sldId id="297" r:id="rId19"/>
    <p:sldId id="298" r:id="rId20"/>
    <p:sldId id="280" r:id="rId21"/>
    <p:sldId id="258" r:id="rId22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4">
          <p15:clr>
            <a:srgbClr val="A4A3A4"/>
          </p15:clr>
        </p15:guide>
        <p15:guide id="2" pos="3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3A1D00"/>
    <a:srgbClr val="F7EEE5"/>
    <a:srgbClr val="EEDCCA"/>
    <a:srgbClr val="FFDC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815" autoAdjust="0"/>
  </p:normalViewPr>
  <p:slideViewPr>
    <p:cSldViewPr>
      <p:cViewPr varScale="1">
        <p:scale>
          <a:sx n="56" d="100"/>
          <a:sy n="56" d="100"/>
        </p:scale>
        <p:origin x="1584" y="36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AB412-A2CB-4920-9968-864BA91FE209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0" y="1143000"/>
            <a:ext cx="4445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7995C-0F0B-426C-BCD4-50A719436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18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93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25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84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995C-0F0B-426C-BCD4-50A71943646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4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90676" y="-1590674"/>
            <a:ext cx="7218364" cy="103997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319535" y="80788"/>
            <a:ext cx="7551209" cy="7120687"/>
          </a:xfrm>
          <a:prstGeom prst="rect">
            <a:avLst/>
          </a:prstGeom>
          <a:solidFill>
            <a:srgbClr val="F7EEE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666" tIns="50333" rIns="100666" bIns="50333"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2011727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2093623" y="-2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 flipV="1">
            <a:off x="2175520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929830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 flipV="1">
            <a:off x="10113653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 flipV="1">
            <a:off x="10031756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 userDrawn="1"/>
        </p:nvCxnSpPr>
        <p:spPr>
          <a:xfrm flipV="1">
            <a:off x="9949859" y="-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мка 8"/>
          <p:cNvSpPr/>
          <p:nvPr userDrawn="1"/>
        </p:nvSpPr>
        <p:spPr>
          <a:xfrm>
            <a:off x="0" y="-2"/>
            <a:ext cx="10399713" cy="7218364"/>
          </a:xfrm>
          <a:prstGeom prst="frame">
            <a:avLst>
              <a:gd name="adj1" fmla="val 1676"/>
            </a:avLst>
          </a:prstGeom>
          <a:solidFill>
            <a:srgbClr val="F7EEE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666" tIns="50333" rIns="100666" bIns="50333" rtlCol="0" anchor="ctr"/>
          <a:lstStyle/>
          <a:p>
            <a:pPr marL="0" marR="0" lvl="0" indent="0" algn="ctr" defTabSz="10066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-537978" y="6432193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Чайкина З.А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25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9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39792" y="289070"/>
            <a:ext cx="2339935" cy="61590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9986" y="289070"/>
            <a:ext cx="6846478" cy="6159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2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5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21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9985" y="1684285"/>
            <a:ext cx="4593207" cy="476378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86521" y="1684285"/>
            <a:ext cx="4593207" cy="476378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3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89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73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02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0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08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67409" y="-1504031"/>
            <a:ext cx="7137575" cy="103072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1344" y="6758673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D8D79-4862-4765-AF6A-A713DF8F5B5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13F1F-FCD9-4A2B-BE49-AD0770C564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599456" y="13494"/>
            <a:ext cx="8280920" cy="7218364"/>
          </a:xfrm>
          <a:prstGeom prst="rect">
            <a:avLst/>
          </a:prstGeom>
          <a:solidFill>
            <a:srgbClr val="F7EEE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666" tIns="50333" rIns="100666" bIns="50333"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 flipV="1">
            <a:off x="1363655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1445551" y="-2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1527448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 flipV="1">
            <a:off x="1281758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0113653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 flipV="1">
            <a:off x="10031756" y="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 flipV="1">
            <a:off x="9949859" y="-1"/>
            <a:ext cx="0" cy="7218364"/>
          </a:xfrm>
          <a:prstGeom prst="line">
            <a:avLst/>
          </a:prstGeom>
          <a:ln w="38100">
            <a:solidFill>
              <a:srgbClr val="F7EE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Рамка 16"/>
          <p:cNvSpPr/>
          <p:nvPr userDrawn="1"/>
        </p:nvSpPr>
        <p:spPr>
          <a:xfrm>
            <a:off x="0" y="-2"/>
            <a:ext cx="10399713" cy="7218364"/>
          </a:xfrm>
          <a:prstGeom prst="frame">
            <a:avLst>
              <a:gd name="adj1" fmla="val 1676"/>
            </a:avLst>
          </a:prstGeom>
          <a:solidFill>
            <a:srgbClr val="F7EEE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666" tIns="50333" rIns="100666" bIns="5033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 rot="16200000">
            <a:off x="-479789" y="6604785"/>
            <a:ext cx="1114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5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236x/a8/0f/5d/a80f5d8826d54848c3a70be759e7eecf.jpg?nii=t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.pinimg.com/originals/8a/3f/74/8a3f748fdda0be1d5d0977ec7fe7a51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456" y="512837"/>
            <a:ext cx="8352928" cy="410445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естественно-научной грамотности, как один из способов повышения образовательных результатов по физике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15480" y="6297621"/>
            <a:ext cx="7845782" cy="479911"/>
          </a:xfrm>
        </p:spPr>
        <p:txBody>
          <a:bodyPr/>
          <a:lstStyle/>
          <a:p>
            <a:r>
              <a:rPr lang="ru-RU" dirty="0" smtClean="0"/>
              <a:t>Малый пленум учителей физики 29.11.22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639" t="84071"/>
          <a:stretch/>
        </p:blipFill>
        <p:spPr>
          <a:xfrm>
            <a:off x="4839816" y="5036977"/>
            <a:ext cx="2758058" cy="126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1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439792"/>
          </a:xfrm>
        </p:spPr>
        <p:txBody>
          <a:bodyPr>
            <a:noAutofit/>
          </a:bodyPr>
          <a:lstStyle/>
          <a:p>
            <a:r>
              <a:rPr lang="ru-RU" sz="3200" dirty="0"/>
              <a:t>«</a:t>
            </a:r>
            <a:r>
              <a:rPr lang="ru-RU" sz="3200" b="1" dirty="0"/>
              <a:t>В природе движется все»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40206"/>
              </p:ext>
            </p:extLst>
          </p:nvPr>
        </p:nvGraphicFramePr>
        <p:xfrm>
          <a:off x="159295" y="728862"/>
          <a:ext cx="10240418" cy="6451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0209"/>
                <a:gridCol w="5120209"/>
              </a:tblGrid>
              <a:tr h="6451912">
                <a:tc>
                  <a:txBody>
                    <a:bodyPr/>
                    <a:lstStyle/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3/5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Прочитайте текст, расположенный справа. Решите предложенную задачу и представьте обоснование своих ответов.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Представьте себя машинистом, который ведет 12-вагонный поезд «Москва-Владивосток» со средней скоростью   </a:t>
                      </a:r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kern="1200" baseline="-250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cр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= 70 км/ч. От г. Перми до станции «Половина» поезд делает 48 остановок, на которые затрачивает в целом t</a:t>
                      </a:r>
                      <a:r>
                        <a:rPr lang="ru-RU" sz="20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= 8ч 40 мин. Расстояние между этими пунктами: s = 3780 км.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а) Сколько времени</a:t>
                      </a:r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поезд будет находиться в движении между станциями «Пермь-2» и «Половина»?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б) Сколько лет машинисту?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Гораздо чаще в технике и природе встречается неравномерное движение. Ярким примером такого движения служит движение поезда.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Целых три дня бесплатно курсировал первый в России поезд, соединявший Москву и Санкт-Петербург. «Страшная штука» настолько пугала потенциальных пассажиров, что ее старались обходить стороной.</a:t>
                      </a:r>
                    </a:p>
                    <a:p>
                      <a:pPr fontAlgn="base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ещё Россия отличилась самой длинной железнодорожной магистралью в мире. 9,3 тыс. километров – такова протяженность Транссибирской магистрали. «Половина» - именно такое название носит одна из станций Транссибирской магистрали. Оттуда почти равное расстояние, как до далекого Владивостока, так и до такой же далекой Москвы. 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Механическое движение в физике - виды, формулы и определения с примера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60" y="3177133"/>
            <a:ext cx="152400" cy="288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un9-69.userapi.com/impg/egF1LZ0728cCIhmZPgKC57m2DB5OqwykMzfg1w/i54ryS8bv48.jpg?size=838x686&amp;quality=96&amp;sign=5fb155674c2e219ad52a645fa22491c7&amp;c_uniq_tag=kQ0SrunLJOElTM12S-xIKoDaYMzMPxmCOm1l895HtEU&amp;type=albu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72" y="4545285"/>
            <a:ext cx="2305050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vatars.mds.yandex.net/get-zen_doc/1528313/pub_5d0f559c25509600afe0a0e1_5d0f56eda692c900afdbac2c/scale_120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176" y="4480454"/>
            <a:ext cx="2009140" cy="2498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202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432" y="289070"/>
            <a:ext cx="8496296" cy="655816"/>
          </a:xfrm>
        </p:spPr>
        <p:txBody>
          <a:bodyPr>
            <a:normAutofit/>
          </a:bodyPr>
          <a:lstStyle/>
          <a:p>
            <a:r>
              <a:rPr lang="ru-RU" sz="3100" b="1" dirty="0"/>
              <a:t>Характеристики задания и система </a:t>
            </a:r>
            <a:r>
              <a:rPr lang="ru-RU" sz="3100" b="1" dirty="0" smtClean="0"/>
              <a:t>оценивания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61562"/>
              </p:ext>
            </p:extLst>
          </p:nvPr>
        </p:nvGraphicFramePr>
        <p:xfrm>
          <a:off x="231303" y="944886"/>
          <a:ext cx="10168409" cy="6301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4451"/>
                <a:gridCol w="8983958"/>
              </a:tblGrid>
              <a:tr h="23508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Задание 3/5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08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ХАРАКТЕРИТИКИ ЗАДАНИЯ: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5605"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Компетентностная область оценки: научное объяснение явлений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Контекст: глобальный, личностный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Уровень сложности: высокий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Формат ответа: задание с кратким ответом и пояснением к нему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Объект оценки: применять соответствующие естественно-научные знания для объяснения явления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Максимальный балл: 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08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СИСТЕМА  ОЦЕНИВАНИЯ: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Балл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 критерия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</a:tr>
              <a:tr h="21242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 полный правильный ответ на оба поставленных вопроса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а) Чтобы найти полное время, нужно весь пройденный путь – 3780 км – разделить на среднюю скорость – 70 км/ч., следовательно, полное время составляет 54 часа. От этого значения надо отнять время, которое было затрачено на остановки – 8ч 40 минут.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В итоге получим: 45 часов 20 мин.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(решение может быть представлено в виде рассуждения или через использование соответствующих формул).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б) Второй вопрос не требует числовых расчетов, а только внимания – возраст машиниста совпадает с возрастом ученика.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</a:tr>
              <a:tr h="7052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 полный правильный ответ на первый поставленный вопрос, или даны оба ответа, но во втором допущена ошибка.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</a:tr>
              <a:tr h="470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 правильный ответ на второй поставленный вопрос, или даны оба ответа, но в первом допущена ошибка.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</a:tr>
              <a:tr h="23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Ответ отсутствует или выбран другой вариант ответа.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971" marR="549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010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152798"/>
            <a:ext cx="9359742" cy="360040"/>
          </a:xfrm>
        </p:spPr>
        <p:txBody>
          <a:bodyPr>
            <a:noAutofit/>
          </a:bodyPr>
          <a:lstStyle/>
          <a:p>
            <a:r>
              <a:rPr lang="ru-RU" sz="3600" dirty="0"/>
              <a:t>«</a:t>
            </a:r>
            <a:r>
              <a:rPr lang="ru-RU" sz="3600" b="1" dirty="0"/>
              <a:t>В природе движется все</a:t>
            </a:r>
            <a:r>
              <a:rPr lang="ru-RU" sz="3600" b="1" dirty="0" smtClean="0"/>
              <a:t>»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045826"/>
              </p:ext>
            </p:extLst>
          </p:nvPr>
        </p:nvGraphicFramePr>
        <p:xfrm>
          <a:off x="231303" y="656852"/>
          <a:ext cx="10168410" cy="6584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4205"/>
                <a:gridCol w="5084205"/>
              </a:tblGrid>
              <a:tr h="6584881">
                <a:tc>
                  <a:txBody>
                    <a:bodyPr/>
                    <a:lstStyle/>
                    <a:p>
                      <a:r>
                        <a:rPr lang="ru-RU" sz="14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4/5 Прочитайте текст справа и на его основе сформулируйте гипотезу о зависимости характеристик механического движения друг от друга. Опишите проверочный эксперимент по предложенной ниже схеме и сформулируйте его результат</a:t>
                      </a:r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Исследовательская работа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«Зависимость величин при равномерном механическом движении»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Гипотеза (научное предположение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): </a:t>
                      </a:r>
                    </a:p>
                    <a:p>
                      <a:pPr marL="0" marR="0" indent="0" algn="l" defTabSz="10066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Исследование.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Запишите формулу и заполните таблицу: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marL="0" marR="0" indent="0" algn="l" defTabSz="10066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Вывод: «Если время постоянная величина, то при ___________ скорости, пройденный за время путь ______________»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Сейсмические волны.</a:t>
                      </a:r>
                    </a:p>
                    <a:p>
                      <a:r>
                        <a:rPr lang="ru-RU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исследования землетрясений и внутреннего строения Земли наибольший интерес вызывают два вида сейсмических волн: продольные (волны сжатия) и поперечные. Скорость этих волн в одном и том же веществе разная. Например, на глубине 500 км скорость поперечных сейсмических волн примерно 5 км/с, а скорость продольных волн около 10 км/с.    Скорость распространения волн зависит и имеет тенденцию к росту с глубиной, в верхней части земной коры составляет 2—8 км/с, а при погружении до уровня мантии достигает 13 км/с.</a:t>
                      </a:r>
                    </a:p>
                    <a:p>
                      <a:r>
                        <a:rPr lang="ru-RU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Цунами</a:t>
                      </a:r>
                    </a:p>
                    <a:p>
                      <a:r>
                        <a:rPr lang="ru-RU" sz="15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Цунами – это одно из наиболее мощных природных явлений: ряд морских волн длиной до 200 км, способных пересечь весь океан со скоростью до 900 км/ч. Одно из наиболее сильных цунами произошло в Индийском океане (2004 год) в результате подводного землетрясения. Волны достигали и превышали отметку в 30 метров. Стихия двигалась на очень высокой скорости – ей понадобилась всего пара часов, чтобы преодолеть расстояние от одного берега океана до другого. В открытом море цунами не опасны, так как высота волн не превышает нескольких метров, и в распоряжении стихии имеется огромное пространство, измеряемое в километрах.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115265"/>
              </p:ext>
            </p:extLst>
          </p:nvPr>
        </p:nvGraphicFramePr>
        <p:xfrm>
          <a:off x="303313" y="4185245"/>
          <a:ext cx="4896542" cy="1308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506"/>
                <a:gridCol w="699506"/>
                <a:gridCol w="699506"/>
                <a:gridCol w="699506"/>
                <a:gridCol w="699506"/>
                <a:gridCol w="699506"/>
                <a:gridCol w="699506"/>
              </a:tblGrid>
              <a:tr h="4362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i="1" dirty="0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100" dirty="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 dirty="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4362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i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м/с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м/с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м/с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м/с</a:t>
                      </a: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</a:tr>
              <a:tr h="4362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i="1" dirty="0">
                          <a:solidFill>
                            <a:srgbClr val="6600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1100" dirty="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solidFill>
                          <a:srgbClr val="660033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136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83432" y="289070"/>
            <a:ext cx="8496296" cy="295775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Характеристики задания и система оценивания</a:t>
            </a:r>
            <a:endParaRPr lang="ru-RU" sz="32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290085"/>
              </p:ext>
            </p:extLst>
          </p:nvPr>
        </p:nvGraphicFramePr>
        <p:xfrm>
          <a:off x="231304" y="761298"/>
          <a:ext cx="10009112" cy="652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5897"/>
                <a:gridCol w="8843215"/>
              </a:tblGrid>
              <a:tr h="23883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Задание 4/5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3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ХАРАКТЕРИТИКИ ЗАДАНИЯ: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8614"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Компетентностная область оценки: понимание особенностей естественно-научного исследования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Контекст: глобальный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Уровень сложности: высокий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Формат ответа: задание с развёрнутым ответом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Объект оценки: выдвигать гипотезы и предлагать способы их проверки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Максимальный балл: 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9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СИСТЕМА ОЦЕНИВАНИЯ: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Балл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Содержание критерия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</a:tr>
              <a:tr h="14886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Дан полный правильный ответ (описан ход исследования):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1 - выдвинута гипотеза о зависимости пройденного пути (расстояния) от скорости движения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 – описан ход исследования: записана формула и заполнена таблица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3 - сформулирован вывод «Если время постоянная величина, то при </a:t>
                      </a:r>
                      <a:r>
                        <a:rPr lang="ru-RU" sz="1600" u="sng" dirty="0">
                          <a:effectLst/>
                        </a:rPr>
                        <a:t>увеличении</a:t>
                      </a:r>
                      <a:r>
                        <a:rPr lang="ru-RU" sz="1600" dirty="0">
                          <a:effectLst/>
                        </a:rPr>
                        <a:t> скорости, пройденный за время путь </a:t>
                      </a:r>
                      <a:r>
                        <a:rPr lang="ru-RU" sz="1600" u="sng" dirty="0">
                          <a:effectLst/>
                        </a:rPr>
                        <a:t>увеличивается</a:t>
                      </a:r>
                      <a:r>
                        <a:rPr lang="ru-RU" sz="1600" dirty="0">
                          <a:effectLst/>
                        </a:rPr>
                        <a:t>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</a:tr>
              <a:tr h="4887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Дан полный ответ, но в одном из пунктов допущена ошибка.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</a:tr>
              <a:tr h="988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Представлен вывод, но отсутствует какой-то из пунктов исследования: не выдвинута гипотеза или описание исследования не полное. Или выдвинута гипотеза, описан ход исследования, но вывода нет.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</a:tr>
              <a:tr h="2388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Ответ отсутствует или представлены общие рассуждения, не относящиеся к ответу.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34" marR="5963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253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295776"/>
          </a:xfrm>
        </p:spPr>
        <p:txBody>
          <a:bodyPr>
            <a:noAutofit/>
          </a:bodyPr>
          <a:lstStyle/>
          <a:p>
            <a:r>
              <a:rPr lang="ru-RU" sz="2800" dirty="0"/>
              <a:t>«</a:t>
            </a:r>
            <a:r>
              <a:rPr lang="ru-RU" sz="2800" b="1" dirty="0"/>
              <a:t>В природе движется все»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076328"/>
              </p:ext>
            </p:extLst>
          </p:nvPr>
        </p:nvGraphicFramePr>
        <p:xfrm>
          <a:off x="0" y="800869"/>
          <a:ext cx="10399713" cy="6417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9793"/>
                <a:gridCol w="2800738"/>
                <a:gridCol w="2639182"/>
              </a:tblGrid>
              <a:tr h="2227297">
                <a:tc rowSpan="3">
                  <a:txBody>
                    <a:bodyPr/>
                    <a:lstStyle/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5/5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Рассмотрите таблицу, расположенную справа, и выполните задание.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Любое движение описывается при помощи характеристик, процессов, физических величин. Отнесите рисунки и определения, представленные в таблице справа, к характеристикам движения и заполните таблицу ниже: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О-1) Линия, вдоль которой движется тело</a:t>
                      </a:r>
                    </a:p>
                    <a:p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92218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К-2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660033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О-2) Длина траектории, по               которой двигалось тело в течение какого-то промежутка времени</a:t>
                      </a:r>
                      <a:endParaRPr lang="ru-RU" b="1" dirty="0">
                        <a:solidFill>
                          <a:srgbClr val="660033"/>
                        </a:solidFill>
                      </a:endParaRPr>
                    </a:p>
                  </a:txBody>
                  <a:tcPr/>
                </a:tc>
              </a:tr>
              <a:tr h="226800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К-3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О-3) Быстрота изменения координаты тела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848911"/>
              </p:ext>
            </p:extLst>
          </p:nvPr>
        </p:nvGraphicFramePr>
        <p:xfrm>
          <a:off x="303313" y="5121350"/>
          <a:ext cx="4032448" cy="1691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066"/>
                <a:gridCol w="1077490"/>
                <a:gridCol w="1280892"/>
              </a:tblGrid>
              <a:tr h="5142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картинки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определения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Траектория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Скорость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Рисунок 6" descr="https://avatars.mds.yandex.net/i?id=ed74bf332791f53806e26b9f0ec228c8-5016167-images-thumbs&amp;ref=rim&amp;n=33&amp;w=225&amp;h=15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340" y="944885"/>
            <a:ext cx="2569788" cy="1697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cdn.bmwblog.com/wp-content/uploads/bmw-innovation-days-2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818" y="3177133"/>
            <a:ext cx="2073910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340" y="5121347"/>
            <a:ext cx="2569788" cy="1728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690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439791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Характеристики задания и система оценивания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500944"/>
              </p:ext>
            </p:extLst>
          </p:nvPr>
        </p:nvGraphicFramePr>
        <p:xfrm>
          <a:off x="159295" y="728861"/>
          <a:ext cx="10009113" cy="6448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250"/>
                <a:gridCol w="8671863"/>
              </a:tblGrid>
              <a:tr h="414923">
                <a:tc gridSpan="2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5/5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4923">
                <a:tc gridSpan="2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ХАРАКТЕРИТИКИ ЗАДАНИЯ: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60209">
                <a:tc gridSpan="2">
                  <a:txBody>
                    <a:bodyPr/>
                    <a:lstStyle/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Содержательная область оценки: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физические системы</a:t>
                      </a: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Компетентностная область оценки: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интерпретация данных и использование научных доказательств для получения выводов</a:t>
                      </a: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Контекст: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глобальный</a:t>
                      </a: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Уровень сложности: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средний</a:t>
                      </a: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Формат ответа: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на установление соответствия</a:t>
                      </a: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Объект оценки: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анализировать, интерпретировать данные (представленные в различных формах) и делать соответствующие выводы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Максимальный балл: 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4923">
                <a:tc gridSpan="2">
                  <a:txBody>
                    <a:bodyPr/>
                    <a:lstStyle/>
                    <a:p>
                      <a:pPr marL="0" marR="0" indent="0" algn="l" defTabSz="10066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 ОЦЕНИВАНИЯ: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39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 критерия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691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 полный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Правильный  ответ: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3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Педставлен</a:t>
                      </a: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ответ, но допущено не более двух ошибок.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49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 отсутствует или допущены три и более ошибки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474980"/>
              </p:ext>
            </p:extLst>
          </p:nvPr>
        </p:nvGraphicFramePr>
        <p:xfrm>
          <a:off x="4551784" y="5265365"/>
          <a:ext cx="4690707" cy="107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569"/>
                <a:gridCol w="1563569"/>
                <a:gridCol w="1563569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картинки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определения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Траектория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К-2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К-3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О-2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Скорость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О-3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933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7448" y="656853"/>
            <a:ext cx="8352280" cy="83527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Апробация комплексного здания «В мире, природе движется всё!»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1464" y="2025005"/>
            <a:ext cx="8208264" cy="44230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Апробация проходила на уроке обобщения темы </a:t>
            </a:r>
            <a:r>
              <a:rPr lang="ru-RU" dirty="0" smtClean="0"/>
              <a:t> «</a:t>
            </a:r>
            <a:r>
              <a:rPr lang="ru-RU" dirty="0"/>
              <a:t>Механическое движение» в 7 классе.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апробации участвовало 22 </a:t>
            </a:r>
            <a:r>
              <a:rPr lang="ru-RU" dirty="0" smtClean="0"/>
              <a:t>человека (из 25 учеников класса).</a:t>
            </a:r>
          </a:p>
          <a:p>
            <a:pPr marL="0" indent="0">
              <a:buNone/>
            </a:pPr>
            <a:r>
              <a:rPr lang="ru-RU" dirty="0" smtClean="0"/>
              <a:t>Результаты проверялись на уроке при взаимопроверке и последующем обсуждении заданий.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259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4397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Результаты проверки: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791380"/>
              </p:ext>
            </p:extLst>
          </p:nvPr>
        </p:nvGraphicFramePr>
        <p:xfrm>
          <a:off x="303309" y="872879"/>
          <a:ext cx="9793090" cy="6207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8618"/>
                <a:gridCol w="1958618"/>
                <a:gridCol w="1958618"/>
                <a:gridCol w="1958618"/>
                <a:gridCol w="1958618"/>
              </a:tblGrid>
              <a:tr h="5816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 задание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(2 балла)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 задание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(1 балл)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задание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(3 балла)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 задание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(3 балла)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 задание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(2 балла)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66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Полностью справились – 5 ч.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Справились частично – 17 ч.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Полностью справились – 14.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Не справились – 8 чел.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Полностью справились – 4 ч.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Справились на 2 балла – 2 чел.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Справились на 1 балл – 13 чел.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Не приступали – 3 чел.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Полностью справились – 2 ч.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Справились на 2 балла – 2 чел.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Справились на 1 балл – 15 чел.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Не приступали – 3 чел.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Полностью справились – 22 ч.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4212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Наиболее часто повторяющиеся ошибки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0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Не указано, что положение тела меняется с течением времени.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Рассчитано время, за которое волк дошёл до бабушки, а не время, на которое он опередил Красную Шапочку.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Ошибки допущены в математических вычислениях.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Не выдвинута гипотеза.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Не заполнена до конца таблица.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Не успели сделать вывод.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Перепутали К-2 и К-3.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456" y="152798"/>
            <a:ext cx="8280272" cy="4320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9456" y="584846"/>
            <a:ext cx="8424936" cy="640871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 1 заданию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Ошибки </a:t>
            </a:r>
            <a:r>
              <a:rPr lang="ru-RU" sz="2000" b="1" dirty="0">
                <a:solidFill>
                  <a:srgbClr val="002060"/>
                </a:solidFill>
              </a:rPr>
              <a:t>в 1 задании показали, что не достаточно акцентировано внимание на том, что движение – это процесс, происходящий с течением времени.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</a:rPr>
              <a:t>2 </a:t>
            </a:r>
            <a:r>
              <a:rPr lang="ru-RU" sz="2000" b="1" dirty="0">
                <a:solidFill>
                  <a:srgbClr val="002060"/>
                </a:solidFill>
              </a:rPr>
              <a:t>заданию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Второе </a:t>
            </a:r>
            <a:r>
              <a:rPr lang="ru-RU" sz="2000" b="1" dirty="0">
                <a:solidFill>
                  <a:srgbClr val="002060"/>
                </a:solidFill>
              </a:rPr>
              <a:t>задание оказалось в целом не сложным для тех ребят, которые внимательно прочитали условие.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</a:rPr>
              <a:t>3 </a:t>
            </a:r>
            <a:r>
              <a:rPr lang="ru-RU" sz="2000" b="1" dirty="0">
                <a:solidFill>
                  <a:srgbClr val="002060"/>
                </a:solidFill>
              </a:rPr>
              <a:t>заданию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 </a:t>
            </a:r>
            <a:r>
              <a:rPr lang="ru-RU" sz="2000" b="1" dirty="0">
                <a:solidFill>
                  <a:srgbClr val="002060"/>
                </a:solidFill>
              </a:rPr>
              <a:t>заданием справились те, кто имеет калькулятор. Два человека не ответили на 2 вопрос. Для троих человек задание оказалось очень объёмным, они его пропустили.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</a:rPr>
              <a:t>Примечание: необходимо уменьшить текстовую часть.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</a:rPr>
              <a:t>4 </a:t>
            </a:r>
            <a:r>
              <a:rPr lang="ru-RU" sz="2000" b="1" dirty="0">
                <a:solidFill>
                  <a:srgbClr val="002060"/>
                </a:solidFill>
              </a:rPr>
              <a:t>заданию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Основная </a:t>
            </a:r>
            <a:r>
              <a:rPr lang="ru-RU" sz="2000" b="1" dirty="0">
                <a:solidFill>
                  <a:srgbClr val="002060"/>
                </a:solidFill>
              </a:rPr>
              <a:t>проблема при решении данного задания – выдвинуть научное предположение. Справились те ребята, которые когда-либо участвовали в проектной деятельности.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</a:rPr>
              <a:t>Примечание: подумать над критерием «заполнена таблица»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</a:rPr>
              <a:t>5 заданию: Задание </a:t>
            </a:r>
            <a:r>
              <a:rPr lang="ru-RU" sz="2000" b="1" dirty="0">
                <a:solidFill>
                  <a:srgbClr val="002060"/>
                </a:solidFill>
              </a:rPr>
              <a:t>интересно. Приступили все ученики. Допущено не более двух ошибок.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2028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145" y="289069"/>
            <a:ext cx="8143583" cy="223999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«Никогда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останавливайте других. Скорость движения неважна, главное - само движение вперед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.»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         Платон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3472" y="2529061"/>
            <a:ext cx="8136256" cy="42484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Обобщение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совместном с учениками анализе выполнения данного задания отмечено, что такого рода проверочные работы проходят не часто, поэтому они интересны. Задания разнообразные. Но времени оказалось не достаточно, поэтому были предоставлены 5 дополнительных минут. 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Составителям необходимо продумывать наполняемость заданий, объём текстовой части.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72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456" y="656853"/>
            <a:ext cx="8280272" cy="3600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33"/>
                </a:solidFill>
                <a:latin typeface="Bahnschrift SemiBold" panose="020B0502040204020203" pitchFamily="34" charset="0"/>
              </a:rPr>
              <a:t>Создание и апробация комплексного задания по ЕНГ «В мире, природе движется всё!»</a:t>
            </a:r>
            <a:endParaRPr lang="ru-RU" dirty="0">
              <a:solidFill>
                <a:srgbClr val="660033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9456" y="4257253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Автор  задания : Полякова Светлана Николаевна,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	учитель физики МАОУ «СОШ №76» г. Перми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06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565665">
            <a:off x="1973405" y="1034855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  <a:ea typeface="Cambria" panose="02040503050406030204" pitchFamily="18" charset="0"/>
              </a:rPr>
              <a:t>СПАСИБО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  <a:ea typeface="Cambria" panose="02040503050406030204" pitchFamily="18" charset="0"/>
              </a:rPr>
              <a:t> </a:t>
            </a:r>
            <a:endParaRPr lang="ru-RU" sz="6000" b="1" dirty="0" smtClean="0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  <a:ea typeface="Cambria" panose="02040503050406030204" pitchFamily="18" charset="0"/>
            </a:endParaRPr>
          </a:p>
          <a:p>
            <a:pPr lvl="0" algn="ctr" defTabSz="914400">
              <a:defRPr/>
            </a:pP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  <a:ea typeface="Cambria" panose="02040503050406030204" pitchFamily="18" charset="0"/>
              </a:rPr>
              <a:t>за внимание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  <a:ea typeface="Cambria" panose="02040503050406030204" pitchFamily="18" charset="0"/>
              </a:rPr>
              <a:t>!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536" y="3783898"/>
            <a:ext cx="66675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2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5632"/>
            <a:ext cx="2932112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2662" y="1880989"/>
            <a:ext cx="7920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smtClean="0">
                <a:hlinkClick r:id="rId3"/>
              </a:rPr>
              <a:t>https</a:t>
            </a:r>
            <a:r>
              <a:rPr lang="ru-RU" sz="1400" u="sng" dirty="0">
                <a:hlinkClick r:id="rId3"/>
              </a:rPr>
              <a:t>://i.pinimg.com/236x/a8/0f/5d/a80f5d8826d54848c3a70be759e7eecf.jpg?nii=t</a:t>
            </a:r>
            <a:r>
              <a:rPr lang="ru-RU" sz="1400" dirty="0"/>
              <a:t>  -</a:t>
            </a:r>
            <a:r>
              <a:rPr lang="ru-RU" sz="1400" dirty="0" smtClean="0"/>
              <a:t>фон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i.pinimg.com/originals/8a/3f/74/8a3f748fdda0be1d5d0977ec7fe7a518.jpg</a:t>
            </a:r>
            <a:r>
              <a:rPr lang="ru-RU" sz="1400" dirty="0" smtClean="0"/>
              <a:t>  -декор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108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456" y="224805"/>
            <a:ext cx="8280272" cy="216024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Ч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тение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само по себе лишь дает материал для знания, но именно процесс размышления дает нам возможность усвоить эти знания</a:t>
            </a:r>
            <a:r>
              <a:rPr lang="ru-RU" sz="2200" dirty="0"/>
              <a:t>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i="1" dirty="0" smtClean="0"/>
              <a:t>                                                                                                   </a:t>
            </a: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Джон Локк,  </a:t>
            </a:r>
            <a:b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                  английский педагог </a:t>
            </a:r>
            <a:b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                     и философ 17 века</a:t>
            </a:r>
            <a:endParaRPr lang="ru-RU" sz="2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9456" y="2385045"/>
            <a:ext cx="82802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основе создания данного комплексного задания лежат следующие идеи: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Задания, формирующие ЕНГ учащихся, должны быть в арсенале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учителя.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Задания, формирующие ЕНГ, должны быть адаптированы к реальным условиям обучения и жизни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школьников.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Задания должны помочь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развитии способностей применять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знания, предлагать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научного исследования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вопроса, анализировать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данные и делать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905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472" y="656853"/>
            <a:ext cx="7992888" cy="27363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Отталкиваясь от идеи наличия заданий в арсенале учителя, я решила разработать комплексное задание по теме «Механическое движение».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5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400" y="944885"/>
            <a:ext cx="9304312" cy="54724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7 класс. Физика. «В мире, природе движется всё».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Комплексное </a:t>
            </a:r>
            <a:r>
              <a:rPr lang="ru-RU" sz="3600" b="1" dirty="0" smtClean="0">
                <a:solidFill>
                  <a:srgbClr val="FF0000"/>
                </a:solidFill>
              </a:rPr>
              <a:t>задание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по теме «Механическое движение».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072769"/>
              </p:ext>
            </p:extLst>
          </p:nvPr>
        </p:nvGraphicFramePr>
        <p:xfrm>
          <a:off x="519986" y="1736973"/>
          <a:ext cx="9302670" cy="50702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6408"/>
                <a:gridCol w="7746262"/>
              </a:tblGrid>
              <a:tr h="35529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50" dirty="0">
                        <a:solidFill>
                          <a:srgbClr val="21252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Вероятно, вы слышали эти знаменитые выражения древнегреческого философа Гераклита Эфесского (554-483 гг. до н.э.): "Все течет, все изменяется", "Невозможно дважды войти в одну и ту же реку".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 отсутствии друга на месте заранее договоренной встречи вы, сразу позвонив ему по телефону, спрашиваете: "Где ты?". Друг, представив себе место встречи, просит вас: "Стой на месте, иду".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15" dirty="0">
                          <a:effectLst/>
                        </a:rPr>
                        <a:t>В повседневной жизни нам регулярно приходится сталкиваться с различными видами движения. Мы видим, как ходят люди, едут машины, плывут облака, летят птицы и самолеты и т.д.</a:t>
                      </a:r>
                      <a:endParaRPr lang="ru-RU" sz="1800" dirty="0">
                        <a:effectLst/>
                      </a:endParaRPr>
                    </a:p>
                    <a:p>
                      <a:pPr marL="0" marR="0" indent="0" algn="just" defTabSz="100666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же такое движение? Например, с уверенностью сказать, что автомобиль движется, можно только после того, как мы увидим перемещение этого автомобиля относительно неподвижного объекта - дома, магазина, пешеходного перехода или автобусной остановки. Точно так же мы определяем, движется ли самолет, велосипед, поезд или человек. При этом каждое физическое тело совершает движение по-разному.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169" name="Рисунок 15" descr="Механическое движение в физике - виды, формулы и определения с пример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3" y="2344074"/>
            <a:ext cx="1960516" cy="250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487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655816"/>
          </a:xfrm>
        </p:spPr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b="1" dirty="0"/>
              <a:t>В природе движется все</a:t>
            </a:r>
            <a:r>
              <a:rPr lang="ru-RU" b="1" dirty="0" smtClean="0"/>
              <a:t>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87904"/>
              </p:ext>
            </p:extLst>
          </p:nvPr>
        </p:nvGraphicFramePr>
        <p:xfrm>
          <a:off x="1527448" y="944886"/>
          <a:ext cx="8712967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5040559"/>
              </a:tblGrid>
              <a:tr h="6273477">
                <a:tc>
                  <a:txBody>
                    <a:bodyPr/>
                    <a:lstStyle/>
                    <a:p>
                      <a:r>
                        <a:rPr lang="ru-RU" sz="2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1/5</a:t>
                      </a: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Прочитайте текст, расположенный справа и запишите свой ответ на вопрос.</a:t>
                      </a: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Чтобы говорить о том, что происходит движение любого тела, в чём нужно быть уверенным?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066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Интересный момент: представь, что ты с родителями едешь в машине. Находясь в автомобиле, ты движешься относительно дороги, но относительно самой машины и родителей, которые сидят рядом, ты находишься в состоянии покоя. Именно поэтому, когда речь идет о движении тела, нужно обязательно указывать, относительно каких тел происходит это движение.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автомобиль движетс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032" y="5121349"/>
            <a:ext cx="2941320" cy="1857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580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9416" y="224805"/>
            <a:ext cx="9001000" cy="864097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Характеристики </a:t>
            </a:r>
            <a:r>
              <a:rPr lang="ru-RU" sz="3100" b="1" dirty="0"/>
              <a:t>задания и система оценивания</a:t>
            </a:r>
            <a:endParaRPr lang="ru-RU" sz="31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811621"/>
              </p:ext>
            </p:extLst>
          </p:nvPr>
        </p:nvGraphicFramePr>
        <p:xfrm>
          <a:off x="303312" y="944887"/>
          <a:ext cx="9937104" cy="6048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7508"/>
                <a:gridCol w="8779596"/>
              </a:tblGrid>
              <a:tr h="29426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Задание 1/5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26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ХАРАКТЕРИТИКИ ЗАДАНИЯ: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9426"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Компетентностная область оценки: научное объяснение явлений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Контекст: глобальный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Уровень сложности: средний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Формат ответа: задание с развернутым ответом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Объект оценки: применять соответствующие естественно-научные знания для объяснения явления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dirty="0">
                          <a:effectLst/>
                        </a:rPr>
                        <a:t>Максимальный балл: 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26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СИСТЕМА  ОЦЕНИВАНИЯ: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Балл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Содержание критерия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179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15">
                          <a:effectLst/>
                        </a:rPr>
                        <a:t>Дан ответ, содержащий 2 условия, определяющие движение. Возможный вариант ответа: «Чтобы говорить о движении любого тела, нужно быть уверенным в том, что </a:t>
                      </a:r>
                      <a:r>
                        <a:rPr lang="ru-RU" sz="1600" u="sng" spc="15">
                          <a:effectLst/>
                        </a:rPr>
                        <a:t>с течением времени</a:t>
                      </a:r>
                      <a:r>
                        <a:rPr lang="ru-RU" sz="1600" spc="15">
                          <a:effectLst/>
                        </a:rPr>
                        <a:t> </a:t>
                      </a:r>
                      <a:r>
                        <a:rPr lang="ru-RU" sz="1600" u="sng" spc="15">
                          <a:effectLst/>
                        </a:rPr>
                        <a:t>положение</a:t>
                      </a:r>
                      <a:r>
                        <a:rPr lang="ru-RU" sz="1600" spc="15">
                          <a:effectLst/>
                        </a:rPr>
                        <a:t> этого </a:t>
                      </a:r>
                      <a:r>
                        <a:rPr lang="ru-RU" sz="1600" u="sng" spc="15">
                          <a:effectLst/>
                        </a:rPr>
                        <a:t>тела меняется относительно других</a:t>
                      </a:r>
                      <a:r>
                        <a:rPr lang="ru-RU" sz="1600" spc="15">
                          <a:effectLst/>
                        </a:rPr>
                        <a:t>, окружающих его </a:t>
                      </a:r>
                      <a:r>
                        <a:rPr lang="ru-RU" sz="1600" u="sng" spc="15">
                          <a:effectLst/>
                        </a:rPr>
                        <a:t>тел»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2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Дан ответ, содержащий только условие изменения положения тела относительно других тел.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2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Ответ отсутствует или выбран другой вариант ответа.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105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152798"/>
            <a:ext cx="9359742" cy="432048"/>
          </a:xfrm>
        </p:spPr>
        <p:txBody>
          <a:bodyPr>
            <a:noAutofit/>
          </a:bodyPr>
          <a:lstStyle/>
          <a:p>
            <a:r>
              <a:rPr lang="ru-RU" sz="3200" dirty="0"/>
              <a:t>«</a:t>
            </a:r>
            <a:r>
              <a:rPr lang="ru-RU" sz="3200" b="1" dirty="0"/>
              <a:t>В природе движется все»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274793"/>
              </p:ext>
            </p:extLst>
          </p:nvPr>
        </p:nvGraphicFramePr>
        <p:xfrm>
          <a:off x="231303" y="584846"/>
          <a:ext cx="9972715" cy="664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8916"/>
                <a:gridCol w="5023799"/>
              </a:tblGrid>
              <a:tr h="6633517">
                <a:tc>
                  <a:txBody>
                    <a:bodyPr/>
                    <a:lstStyle/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Задание 2/5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Прочитайте текст, расположенный справа. Решите предложенную задачу и выберите правильный ответ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После встречи Красной Шапочки и волка, они как известно, одновременно пошли к бабушке. Только волк побежал со скоростью 7 км/ч через лес по прямой дороге, пройдя расстояние 1,4 км. Красная Шапочка пошла пешком вокруг леса по тропинке длиной 2 км со скоростью 4 км/ч.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Время, на которое волк раньше Красной Шапочки дошел до цели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 ч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ч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 ч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 ч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 ч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тела движутся, но одни медленнее, другие быстрее. Простые примеры: ты идешь в школу, рядом с тобой по дороге едут автомобили, в небе летят самолеты.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Совершенно очевидно, что ты движешься медленнее автомобиля и самолета, а самолет — быстрее автомобиля. Даже в сказках важную роль играет тот факт, как быстро тело может менять своё положение. Используя понятие «скорость» как быстроту движения, ты с уверенностью можешь сказать, что человек, машина и самолет, Красная Шапочка и волк, движутся по-разному.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https://catherineasquithgallery.com/uploads/posts/2021-02/1612854087_29-p-fon-dlya-skazki-krasnaya-shapochka-3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040" y="4905325"/>
            <a:ext cx="3347978" cy="2313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9110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70"/>
            <a:ext cx="9359742" cy="511800"/>
          </a:xfrm>
        </p:spPr>
        <p:txBody>
          <a:bodyPr>
            <a:noAutofit/>
          </a:bodyPr>
          <a:lstStyle/>
          <a:p>
            <a:r>
              <a:rPr lang="ru-RU" sz="3600" b="1" dirty="0"/>
              <a:t>Характеристики задания и система оценивания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465427"/>
              </p:ext>
            </p:extLst>
          </p:nvPr>
        </p:nvGraphicFramePr>
        <p:xfrm>
          <a:off x="577056" y="1088898"/>
          <a:ext cx="9245600" cy="5832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6960"/>
                <a:gridCol w="8168640"/>
              </a:tblGrid>
              <a:tr h="37947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Задание 2/5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47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ХАРАКТЕРИТИКИ ЗАДАНИЯ: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8744"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Компетентностная область оценки: научное объяснение явлений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Контекст: глобальный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Уровень сложности: низкий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Формат ответа: задание с выбором ответа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Объект оценки: применять соответствующие естественно-научные знания для объяснения явления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>
                          <a:effectLst/>
                        </a:rPr>
                        <a:t>Максимальный балл: 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47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СИСТЕМА  ОЦЕНИВАНИЯ: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Балл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Содержание критерия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9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Представлен правильный выбор ответа – </a:t>
                      </a:r>
                      <a:r>
                        <a:rPr lang="en-US" sz="2000" dirty="0">
                          <a:effectLst/>
                        </a:rPr>
                        <a:t>D</a:t>
                      </a:r>
                      <a:r>
                        <a:rPr lang="ru-RU" sz="2000" dirty="0">
                          <a:effectLst/>
                        </a:rPr>
                        <a:t>) 0,3ч.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65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Ответ отсутствует или выбран другой вариант ответа.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8033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1802</Words>
  <Application>Microsoft Office PowerPoint</Application>
  <PresentationFormat>Произвольный</PresentationFormat>
  <Paragraphs>322</Paragraphs>
  <Slides>21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Bahnschrift Condensed</vt:lpstr>
      <vt:lpstr>Bahnschrift SemiBold</vt:lpstr>
      <vt:lpstr>Book Antiqua</vt:lpstr>
      <vt:lpstr>Calibri</vt:lpstr>
      <vt:lpstr>Cambria</vt:lpstr>
      <vt:lpstr>Georgia</vt:lpstr>
      <vt:lpstr>Monotype Corsiva</vt:lpstr>
      <vt:lpstr>Symbol</vt:lpstr>
      <vt:lpstr>Times New Roman</vt:lpstr>
      <vt:lpstr>Тема Office</vt:lpstr>
      <vt:lpstr>Формирование естественно-научной грамотности, как один из способов повышения образовательных результатов по физике</vt:lpstr>
      <vt:lpstr>Создание и апробация комплексного задания по ЕНГ «В мире, природе движется всё!»</vt:lpstr>
      <vt:lpstr>Чтение само по себе лишь дает материал для знания, но именно процесс размышления дает нам возможность усвоить эти знания.                                                                                                     Джон Локк,                                                                                            английский педагог                                                                                              и философ 17 века</vt:lpstr>
      <vt:lpstr>Отталкиваясь от идеи наличия заданий в арсенале учителя, я решила разработать комплексное задание по теме «Механическое движение». </vt:lpstr>
      <vt:lpstr>7 класс. Физика. «В мире, природе движется всё». Комплексное задание  по теме «Механическое движение». </vt:lpstr>
      <vt:lpstr>«В природе движется все»</vt:lpstr>
      <vt:lpstr>Характеристики задания и система оценивания</vt:lpstr>
      <vt:lpstr>«В природе движется все»</vt:lpstr>
      <vt:lpstr>Характеристики задания и система оценивания</vt:lpstr>
      <vt:lpstr>«В природе движется все»</vt:lpstr>
      <vt:lpstr>Характеристики задания и система оценивания</vt:lpstr>
      <vt:lpstr>«В природе движется все»</vt:lpstr>
      <vt:lpstr>Характеристики задания и система оценивания</vt:lpstr>
      <vt:lpstr>«В природе движется все»</vt:lpstr>
      <vt:lpstr>Характеристики задания и система оценивания</vt:lpstr>
      <vt:lpstr>Апробация комплексного здания «В мире, природе движется всё!» </vt:lpstr>
      <vt:lpstr>Результаты проверки:</vt:lpstr>
      <vt:lpstr>Выводы:</vt:lpstr>
      <vt:lpstr>«Никогда не останавливайте других. Скорость движения неважна, главное - само движение вперед.»                                                                Платон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46</cp:revision>
  <dcterms:created xsi:type="dcterms:W3CDTF">2022-02-12T16:44:14Z</dcterms:created>
  <dcterms:modified xsi:type="dcterms:W3CDTF">2022-11-27T15:20:20Z</dcterms:modified>
</cp:coreProperties>
</file>